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48" r:id="rId3"/>
    <p:sldId id="256" r:id="rId5"/>
    <p:sldId id="331" r:id="rId6"/>
    <p:sldId id="347" r:id="rId7"/>
    <p:sldId id="336" r:id="rId8"/>
    <p:sldId id="260" r:id="rId9"/>
    <p:sldId id="262" r:id="rId10"/>
    <p:sldId id="309" r:id="rId11"/>
    <p:sldId id="364" r:id="rId12"/>
    <p:sldId id="333" r:id="rId13"/>
    <p:sldId id="316" r:id="rId14"/>
    <p:sldId id="334" r:id="rId15"/>
    <p:sldId id="342" r:id="rId16"/>
    <p:sldId id="338" r:id="rId17"/>
    <p:sldId id="345" r:id="rId18"/>
    <p:sldId id="346" r:id="rId19"/>
    <p:sldId id="34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A9"/>
    <a:srgbClr val="E7F5F9"/>
    <a:srgbClr val="515151"/>
    <a:srgbClr val="626262"/>
    <a:srgbClr val="C02500"/>
    <a:srgbClr val="9A1D00"/>
    <a:srgbClr val="3E6CC0"/>
    <a:srgbClr val="2F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1" autoAdjust="0"/>
    <p:restoredTop sz="88961" autoAdjust="0"/>
  </p:normalViewPr>
  <p:slideViewPr>
    <p:cSldViewPr snapToGrid="0">
      <p:cViewPr>
        <p:scale>
          <a:sx n="100" d="100"/>
          <a:sy n="100" d="100"/>
        </p:scale>
        <p:origin x="7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F6CA-DECB-46BE-9A84-C52241234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58C0-4AE9-4EE1-A4FA-BD1136D19F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58C0-4AE9-4EE1-A4FA-BD1136D19F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3936" cy="6858000"/>
          </a:xfrm>
          <a:prstGeom prst="rect">
            <a:avLst/>
          </a:prstGeom>
          <a:gradFill flip="none" rotWithShape="1">
            <a:gsLst>
              <a:gs pos="62000">
                <a:schemeClr val="tx1">
                  <a:alpha val="38000"/>
                </a:schemeClr>
              </a:gs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chemeClr val="tx1">
                  <a:alpha val="5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936" y="0"/>
            <a:ext cx="7557166" cy="6858000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33000"/>
                </a:schemeClr>
              </a:gs>
              <a:gs pos="0">
                <a:schemeClr val="tx1">
                  <a:alpha val="0"/>
                  <a:lumMod val="99000"/>
                </a:schemeClr>
              </a:gs>
              <a:gs pos="86472">
                <a:schemeClr val="tx1">
                  <a:alpha val="79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740" y="674370"/>
            <a:ext cx="1219200" cy="7239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3429000" y="4281787"/>
            <a:ext cx="2070100" cy="0"/>
          </a:xfrm>
          <a:prstGeom prst="line">
            <a:avLst/>
          </a:prstGeom>
          <a:ln>
            <a:solidFill>
              <a:schemeClr val="accent6">
                <a:lumMod val="9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33400" y="3206366"/>
            <a:ext cx="6457950" cy="84023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4138671"/>
            <a:ext cx="2895600" cy="28623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6097142" y="3763845"/>
            <a:ext cx="406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418668" y="3748630"/>
            <a:ext cx="212299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aseline="-25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66267" y="3190330"/>
            <a:ext cx="2275397" cy="535531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20002" y="3133534"/>
            <a:ext cx="2624666" cy="59093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489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tx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tx1">
                  <a:alpha val="5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489" y="0"/>
            <a:ext cx="12208489" cy="6858000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33000"/>
                </a:schemeClr>
              </a:gs>
              <a:gs pos="0">
                <a:schemeClr val="tx1">
                  <a:alpha val="0"/>
                  <a:lumMod val="99000"/>
                </a:schemeClr>
              </a:gs>
              <a:gs pos="86472">
                <a:schemeClr val="tx1">
                  <a:alpha val="79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740" y="659855"/>
            <a:ext cx="1219200" cy="72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86100" y="2773436"/>
            <a:ext cx="6019800" cy="1311128"/>
          </a:xfrm>
        </p:spPr>
        <p:txBody>
          <a:bodyPr wrap="square">
            <a:normAutofit/>
          </a:bodyPr>
          <a:lstStyle>
            <a:lvl1pPr algn="ctr">
              <a:defRPr sz="8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3" hasCustomPrompt="1"/>
          </p:nvPr>
        </p:nvSpPr>
        <p:spPr>
          <a:xfrm>
            <a:off x="599441" y="751295"/>
            <a:ext cx="1915160" cy="286232"/>
          </a:xfrm>
        </p:spPr>
        <p:txBody>
          <a:bodyPr>
            <a:normAutofit/>
          </a:bodyPr>
          <a:lstStyle>
            <a:lvl1pPr marL="0" indent="0" algn="dist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image" Target="../media/image10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../media/image12.png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11.jpeg"/><Relationship Id="rId2" Type="http://schemas.openxmlformats.org/officeDocument/2006/relationships/tags" Target="../tags/tag105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8" Type="http://schemas.openxmlformats.org/officeDocument/2006/relationships/notesSlide" Target="../notesSlides/notesSlide1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9" Type="http://schemas.openxmlformats.org/officeDocument/2006/relationships/notesSlide" Target="../notesSlides/notesSlide14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153.xml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tags" Target="../tags/tag128.xml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image" Target="../media/image11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3.jpe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4.jpe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5.jpeg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4" Type="http://schemas.openxmlformats.org/officeDocument/2006/relationships/notesSlide" Target="../notesSlides/notesSlide8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91.xml"/><Relationship Id="rId31" Type="http://schemas.openxmlformats.org/officeDocument/2006/relationships/image" Target="../media/image9.jpeg"/><Relationship Id="rId30" Type="http://schemas.openxmlformats.org/officeDocument/2006/relationships/tags" Target="../tags/tag90.xml"/><Relationship Id="rId3" Type="http://schemas.openxmlformats.org/officeDocument/2006/relationships/tags" Target="../tags/tag66.xml"/><Relationship Id="rId29" Type="http://schemas.openxmlformats.org/officeDocument/2006/relationships/image" Target="../media/image8.jpeg"/><Relationship Id="rId28" Type="http://schemas.openxmlformats.org/officeDocument/2006/relationships/tags" Target="../tags/tag89.xml"/><Relationship Id="rId27" Type="http://schemas.openxmlformats.org/officeDocument/2006/relationships/image" Target="../media/image7.jpeg"/><Relationship Id="rId26" Type="http://schemas.openxmlformats.org/officeDocument/2006/relationships/tags" Target="../tags/tag88.xml"/><Relationship Id="rId25" Type="http://schemas.openxmlformats.org/officeDocument/2006/relationships/image" Target="../media/image6.jpeg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7722"/>
          <a:stretch>
            <a:fillRect/>
          </a:stretch>
        </p:blipFill>
        <p:spPr>
          <a:xfrm>
            <a:off x="-10795" y="4279900"/>
            <a:ext cx="12251690" cy="258508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642620" y="465455"/>
            <a:ext cx="3324225" cy="5911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 lnSpcReduction="10000"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BUSINESS PLANE</a:t>
            </a:r>
            <a:endParaRPr lang="en-US" altLang="zh-CN" sz="1400">
              <a:solidFill>
                <a:schemeClr val="bg1">
                  <a:lumMod val="50000"/>
                </a:schemeClr>
              </a:solidFill>
            </a:endParaRPr>
          </a:p>
          <a:p>
            <a:pPr algn="di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尚创汇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东华大学大学生创新创业孵化基地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06755" y="2408031"/>
            <a:ext cx="1638300" cy="75713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sz="4800">
                <a:solidFill>
                  <a:schemeClr val="tx2"/>
                </a:solidFill>
              </a:rPr>
              <a:t>2020</a:t>
            </a:r>
            <a:endParaRPr lang="en-US" altLang="zh-CN" sz="4800">
              <a:solidFill>
                <a:schemeClr val="tx2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06755" y="3175251"/>
            <a:ext cx="6457950" cy="840230"/>
          </a:xfrm>
          <a:prstGeom prst="rect">
            <a:avLst/>
          </a:prstGeom>
        </p:spPr>
        <p:txBody>
          <a:bodyPr vert="horz" lIns="90000" tIns="46800" rIns="90000" bIns="46800" rtlCol="0" anchor="b">
            <a:normAutofit fontScale="8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tx2"/>
                </a:solidFill>
                <a:sym typeface="+mn-lt"/>
              </a:rPr>
              <a:t>商业计划书模板</a:t>
            </a:r>
            <a:endParaRPr lang="zh-CN" altLang="en-US">
              <a:solidFill>
                <a:schemeClr val="tx2"/>
              </a:solidFill>
              <a:sym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06755" y="4088506"/>
            <a:ext cx="2895600" cy="286232"/>
          </a:xfrm>
          <a:prstGeom prst="rect">
            <a:avLst/>
          </a:prstGeom>
        </p:spPr>
        <p:txBody>
          <a:bodyPr vert="horz" lIns="90000" tIns="46800" rIns="90000" bIns="46800" rtlCol="0">
            <a:normAutofit fontScale="8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Add your company name here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64055" y="-551815"/>
            <a:ext cx="1236345" cy="75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3602355" y="4232275"/>
            <a:ext cx="2092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11175" y="534035"/>
            <a:ext cx="82550" cy="452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249795" y="291465"/>
            <a:ext cx="466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r">
              <a:buFont typeface="Arial" panose="020B0604020202020204" pitchFamily="34" charset="0"/>
              <a:buNone/>
            </a:pPr>
            <a:r>
              <a:rPr lang="zh-CN" sz="1200" dirty="0" smtClean="0">
                <a:solidFill>
                  <a:srgbClr val="FF0000"/>
                </a:solidFill>
                <a:sym typeface="+mn-ea"/>
              </a:rPr>
              <a:t>说明：此</a:t>
            </a:r>
            <a:r>
              <a:rPr lang="en-US" altLang="zh-CN" sz="1200" dirty="0" smtClean="0">
                <a:solidFill>
                  <a:srgbClr val="FF0000"/>
                </a:solidFill>
                <a:sym typeface="+mn-ea"/>
              </a:rPr>
              <a:t>PPT</a:t>
            </a:r>
            <a:r>
              <a:rPr lang="zh-CN" altLang="en-US" sz="1200" dirty="0" smtClean="0">
                <a:solidFill>
                  <a:srgbClr val="FF0000"/>
                </a:solidFill>
                <a:sym typeface="+mn-ea"/>
              </a:rPr>
              <a:t>仅作为内容结构参考，可根据项目实际情况进行调整，设计与板式不限</a:t>
            </a:r>
            <a:endParaRPr lang="zh-CN" altLang="en-US" sz="1200" dirty="0" smtClean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43480" y="-1"/>
            <a:ext cx="4555788" cy="6858000"/>
            <a:chOff x="-43480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42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43480" y="-1"/>
              <a:ext cx="4555788" cy="685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en-US" altLang="zh-CN"/>
              <a:t>03.PART THREE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市场分析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22265" y="4130675"/>
            <a:ext cx="25406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市场情况分析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目标客户分析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竞争分析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市场分析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1952625"/>
            <a:ext cx="1036955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市场情况分析：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（说明：目标市场基本情况、未来市场的发展趋势、市场规模等；）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 sz="2000" b="1"/>
              <a:t>目标客户分析：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（说明：目标客户、现有客户以及潜在客户分析</a:t>
            </a:r>
            <a:r>
              <a:rPr lang="zh-CN" altLang="en-US">
                <a:solidFill>
                  <a:srgbClr val="FF0000"/>
                </a:solidFill>
              </a:rPr>
              <a:t>；）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/>
              <a:t>竞争分析：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</a:t>
            </a:r>
            <a:r>
              <a:rPr lang="zh-CN" altLang="en-US">
                <a:solidFill>
                  <a:srgbClr val="FF0000"/>
                </a:solidFill>
              </a:rPr>
              <a:t>同类型企业进行对比分析，做SWOT分析，表现企业的核心竞争优势。）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841" y="-1"/>
            <a:ext cx="4555788" cy="6858000"/>
            <a:chOff x="-2841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841" y="-1"/>
              <a:ext cx="4555788" cy="6858000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en-US" altLang="zh-CN"/>
              <a:t>04.PART FOUR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620000" y="3133725"/>
            <a:ext cx="3926840" cy="591185"/>
          </a:xfrm>
        </p:spPr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营销策略与发展规划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23205" y="6009640"/>
            <a:ext cx="6123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400">
                <a:solidFill>
                  <a:srgbClr val="FF0000"/>
                </a:solidFill>
                <a:sym typeface="+mn-ea"/>
              </a:rPr>
              <a:t>说明：根据市场分析和项目情况介绍企业的发展目标与策略、销售模式与渠道、市场推广方式、实施计划与步骤等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 t="6121" b="5754"/>
          <a:stretch>
            <a:fillRect/>
          </a:stretch>
        </p:blipFill>
        <p:spPr>
          <a:xfrm>
            <a:off x="-2540" y="0"/>
            <a:ext cx="4555490" cy="685673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-1270" y="0"/>
            <a:ext cx="4555490" cy="685800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488305" y="4041140"/>
            <a:ext cx="32759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发展目标及策略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销售模式与渠道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市场推广方式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实施计划与步骤</a:t>
            </a:r>
            <a:endParaRPr lang="zh-CN" altLang="en-US"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1219200" y="2005693"/>
            <a:ext cx="1790700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6669315" y="2005693"/>
            <a:ext cx="1790700" cy="3746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8" name="矩形: 圆角 7"/>
          <p:cNvSpPr/>
          <p:nvPr>
            <p:custDataLst>
              <p:tags r:id="rId4"/>
            </p:custDataLst>
          </p:nvPr>
        </p:nvSpPr>
        <p:spPr>
          <a:xfrm>
            <a:off x="1219200" y="4225257"/>
            <a:ext cx="1790700" cy="3746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0" name="矩形: 圆角 9"/>
          <p:cNvSpPr/>
          <p:nvPr>
            <p:custDataLst>
              <p:tags r:id="rId5"/>
            </p:custDataLst>
          </p:nvPr>
        </p:nvSpPr>
        <p:spPr>
          <a:xfrm>
            <a:off x="6669315" y="4225257"/>
            <a:ext cx="1790700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219200" y="3831772"/>
            <a:ext cx="10290629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营销策略与发展规划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219200" y="24437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1219200" y="46633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6669315" y="46633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6669315" y="24437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219200" y="201446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发展目标及策略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6669315" y="2005035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销售模式与渠道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6669315" y="422299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实施计划与步骤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1219200" y="422299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市场推广方式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>
            <p:custDataLst>
              <p:tags r:id="rId1"/>
            </p:custDataLst>
          </p:nvPr>
        </p:nvCxnSpPr>
        <p:spPr>
          <a:xfrm>
            <a:off x="1037002" y="2559399"/>
            <a:ext cx="10314432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000202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3513502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4667976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7335750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10003524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194218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8874934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0"/>
            </p:custDataLst>
          </p:nvPr>
        </p:nvCxnSpPr>
        <p:spPr>
          <a:xfrm>
            <a:off x="3582847" y="26251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1"/>
            </p:custDataLst>
          </p:nvPr>
        </p:nvCxnSpPr>
        <p:spPr>
          <a:xfrm>
            <a:off x="6258543" y="26378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12"/>
            </p:custDataLst>
          </p:nvPr>
        </p:nvCxnSpPr>
        <p:spPr>
          <a:xfrm>
            <a:off x="8934239" y="26251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4646809" y="1469022"/>
            <a:ext cx="3209778" cy="46166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 lnSpcReduction="10000"/>
          </a:bodyPr>
          <a:lstStyle>
            <a:defPPr>
              <a:defRPr lang="zh-CN"/>
            </a:defPPr>
            <a:lvl1pPr algn="ctr">
              <a:defRPr sz="2400">
                <a:cs typeface="+mn-ea"/>
              </a:defRPr>
            </a:lvl1pPr>
          </a:lstStyle>
          <a:p>
            <a:r>
              <a:rPr lang="zh-CN" altLang="en-US">
                <a:cs typeface="+mn-cs"/>
              </a:rPr>
              <a:t>实施计划与步骤</a:t>
            </a:r>
            <a:endParaRPr lang="zh-CN" altLang="en-US"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营销策略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1952718" y="2831734"/>
            <a:ext cx="419002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Q1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974308" y="3335242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955294" y="3788332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4667976" y="2831734"/>
            <a:ext cx="449460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Q2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3705673" y="33441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3686659" y="37972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7292772" y="2831734"/>
            <a:ext cx="457474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Q3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6362355" y="37845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6381369" y="33314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9960546" y="2831734"/>
            <a:ext cx="457474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anchor="ctr">
            <a:normAutofit fontScale="77500" lnSpcReduction="20000"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Q4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9"/>
          <p:cNvSpPr txBox="1"/>
          <p:nvPr>
            <p:custDataLst>
              <p:tags r:id="rId25"/>
            </p:custDataLst>
          </p:nvPr>
        </p:nvSpPr>
        <p:spPr>
          <a:xfrm>
            <a:off x="9008909" y="33314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31" name="文本框 30"/>
          <p:cNvSpPr txBox="1"/>
          <p:nvPr>
            <p:custDataLst>
              <p:tags r:id="rId26"/>
            </p:custDataLst>
          </p:nvPr>
        </p:nvSpPr>
        <p:spPr>
          <a:xfrm>
            <a:off x="8989895" y="37845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</p:spTree>
    <p:custDataLst>
      <p:tags r:id="rId2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198957" y="3189695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05.PART FIVE</a:t>
            </a:r>
            <a:endParaRPr lang="en-US" altLang="zh-CN"/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2841" y="-1"/>
            <a:ext cx="4555788" cy="6858000"/>
            <a:chOff x="-2841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841" y="-1"/>
              <a:ext cx="4555788" cy="6858000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620000" y="3133725"/>
            <a:ext cx="3079750" cy="591185"/>
          </a:xfrm>
        </p:spPr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财务与风险分析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19090" y="4017010"/>
            <a:ext cx="29165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近三年财务预算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融资分析与需求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风险分析与对策</a:t>
            </a:r>
            <a:endParaRPr lang="zh-CN" altLang="en-US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市场分析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1952625"/>
            <a:ext cx="99441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近三年财务预算：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（说明：主要根据目前经营情况对未来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年营业收入和成本进行估算，计算制作销售估算表、成本估算表、损益表、现金流量表、计算盈亏平衡点等分析</a:t>
            </a:r>
            <a:r>
              <a:rPr lang="zh-CN" altLang="en-US">
                <a:solidFill>
                  <a:srgbClr val="FF0000"/>
                </a:solidFill>
              </a:rPr>
              <a:t>；）</a:t>
            </a: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融资分析与需求：</a:t>
            </a:r>
            <a:endParaRPr lang="zh-CN" altLang="en-US"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（说明：主要介绍融资额度、融资期限、融资用途、保障措施、融资要求等。）</a:t>
            </a: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风险分析与对策：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（说明：主要介绍本项目将来会遇到的各种风险，以及应对这些的风险的具体措施。）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-8255" y="250279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086100" y="2773436"/>
            <a:ext cx="6019800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THANKS</a:t>
            </a:r>
            <a:endParaRPr lang="en-US" altLang="zh-CN"/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2070715" y="250279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12821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项目介绍</a:t>
            </a:r>
            <a:endParaRPr lang="zh-CN" altLang="en-US" sz="2100" b="1"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390393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公司管理</a:t>
            </a:r>
            <a:endParaRPr lang="zh-CN" altLang="en-US" sz="2100" b="1"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308935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市场分析</a:t>
            </a:r>
            <a:endParaRPr lang="zh-CN" altLang="en-US" sz="2100" b="1"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403340" y="3487420"/>
            <a:ext cx="2642235" cy="520700"/>
          </a:xfrm>
          <a:prstGeom prst="rect">
            <a:avLst/>
          </a:prstGeom>
          <a:noFill/>
        </p:spPr>
        <p:txBody>
          <a:bodyPr wrap="square" rtlCol="0" anchor="b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营销策略与发展规划</a:t>
            </a:r>
            <a:endParaRPr lang="zh-CN" altLang="en-US" sz="2100" b="1"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368935" y="366395"/>
            <a:ext cx="2307590" cy="831215"/>
          </a:xfrm>
          <a:prstGeom prst="rect">
            <a:avLst/>
          </a:prstGeom>
          <a:noFill/>
        </p:spPr>
        <p:txBody>
          <a:bodyPr wrap="square" rtlCol="0" anchor="b">
            <a:normAutofit fontScale="90000"/>
          </a:bodyPr>
          <a:lstStyle/>
          <a:p>
            <a:pPr algn="dist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CONTENT</a:t>
            </a:r>
            <a:endParaRPr lang="en-US" altLang="zh-CN" sz="36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矩形: 圆角 4"/>
          <p:cNvSpPr/>
          <p:nvPr>
            <p:custDataLst>
              <p:tags r:id="rId6"/>
            </p:custDataLst>
          </p:nvPr>
        </p:nvSpPr>
        <p:spPr>
          <a:xfrm rot="2700000">
            <a:off x="2974583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" name="矩形: 圆角 5"/>
          <p:cNvSpPr/>
          <p:nvPr>
            <p:custDataLst>
              <p:tags r:id="rId7"/>
            </p:custDataLst>
          </p:nvPr>
        </p:nvSpPr>
        <p:spPr>
          <a:xfrm rot="2700000">
            <a:off x="4899516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" name="矩形: 圆角 6"/>
          <p:cNvSpPr/>
          <p:nvPr>
            <p:custDataLst>
              <p:tags r:id="rId8"/>
            </p:custDataLst>
          </p:nvPr>
        </p:nvSpPr>
        <p:spPr>
          <a:xfrm rot="2700000">
            <a:off x="7194019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8" name="矩形: 圆角 7"/>
          <p:cNvSpPr/>
          <p:nvPr>
            <p:custDataLst>
              <p:tags r:id="rId9"/>
            </p:custDataLst>
          </p:nvPr>
        </p:nvSpPr>
        <p:spPr>
          <a:xfrm rot="2700000">
            <a:off x="1190620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201755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2978272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4910651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7182818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矩形: 圆角 23"/>
          <p:cNvSpPr/>
          <p:nvPr>
            <p:custDataLst>
              <p:tags r:id="rId14"/>
            </p:custDataLst>
          </p:nvPr>
        </p:nvSpPr>
        <p:spPr>
          <a:xfrm rot="2700000">
            <a:off x="9895420" y="2162573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9884219" y="2311750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9319895" y="3349695"/>
            <a:ext cx="2254885" cy="64643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财务与风险分析</a:t>
            </a:r>
            <a:endParaRPr lang="zh-CN" altLang="en-US" sz="2100" b="1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5555" y="4441190"/>
            <a:ext cx="16148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公司基本情况</a:t>
            </a:r>
            <a:endParaRPr lang="zh-CN" altLang="en-US" sz="1200" dirty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团队成员</a:t>
            </a:r>
            <a:r>
              <a:rPr lang="zh-CN" altLang="en-US" sz="1200" dirty="0" smtClean="0">
                <a:sym typeface="+mn-ea"/>
              </a:rPr>
              <a:t>介绍</a:t>
            </a:r>
            <a:endParaRPr lang="en-US" altLang="zh-CN" sz="1200" dirty="0" smtClean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公司注册资金</a:t>
            </a:r>
            <a:endParaRPr lang="en-US" altLang="zh-CN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股东股份构成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4574540" y="4441190"/>
            <a:ext cx="148463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市场情况分析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目标客户分析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竞争分析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9610090" y="4441190"/>
            <a:ext cx="15881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近三年财务预算</a:t>
            </a:r>
            <a:endParaRPr lang="en-US" altLang="zh-CN" sz="1200" dirty="0" smtClean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融资分析与需求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风险分析与对策</a:t>
            </a:r>
            <a:endParaRPr lang="zh-CN" altLang="en-US" sz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7002145" y="4441190"/>
            <a:ext cx="144462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发展</a:t>
            </a:r>
            <a:r>
              <a:rPr lang="zh-CN" altLang="en-US" sz="1200" dirty="0" smtClean="0">
                <a:sym typeface="+mn-ea"/>
              </a:rPr>
              <a:t>目标及策略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销售模式与渠道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市场推广方式</a:t>
            </a:r>
            <a:endParaRPr lang="en-US" altLang="zh-CN" sz="1200" dirty="0" smtClean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实施计划与步骤</a:t>
            </a:r>
            <a:endParaRPr lang="zh-CN" altLang="en-US" sz="1200" dirty="0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4375" y="4323080"/>
            <a:ext cx="16160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项目摘要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主营</a:t>
            </a:r>
            <a:r>
              <a:rPr lang="zh-CN" altLang="en-US" sz="1200" dirty="0" smtClean="0">
                <a:sym typeface="+mn-ea"/>
              </a:rPr>
              <a:t>业务</a:t>
            </a:r>
            <a:endParaRPr lang="en-US" altLang="zh-CN" sz="1200" dirty="0" smtClean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商业模式</a:t>
            </a:r>
            <a:endParaRPr lang="en-US" altLang="zh-CN" sz="1200" dirty="0" smtClean="0"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66267" y="3190330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01.PART ONE</a:t>
            </a:r>
            <a:endParaRPr lang="en-US" altLang="zh-CN"/>
          </a:p>
        </p:txBody>
      </p:sp>
      <p:grpSp>
        <p:nvGrpSpPr>
          <p:cNvPr id="2" name="组合 1"/>
          <p:cNvGrpSpPr/>
          <p:nvPr/>
        </p:nvGrpSpPr>
        <p:grpSpPr>
          <a:xfrm>
            <a:off x="-1270" y="0"/>
            <a:ext cx="4555490" cy="6858000"/>
            <a:chOff x="-2" y="0"/>
            <a:chExt cx="7174" cy="108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7170" cy="108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" y="0"/>
              <a:ext cx="7174" cy="10800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zh-CN" altLang="en-US"/>
              <a:t>项目介绍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61305" y="3984625"/>
            <a:ext cx="43548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项目摘要</a:t>
            </a:r>
            <a:endParaRPr lang="zh-CN" altLang="en-US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2"/>
                </a:solidFill>
              </a:rPr>
              <a:t>主营业务</a:t>
            </a:r>
            <a:endParaRPr lang="zh-CN" altLang="en-US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2"/>
                </a:solidFill>
              </a:rPr>
              <a:t>商业模式等具体情况（重点分析介绍）</a:t>
            </a:r>
            <a:endParaRPr lang="zh-CN" altLang="en-US" b="1">
              <a:solidFill>
                <a:schemeClr val="tx2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项目介绍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0" y="2051050"/>
            <a:ext cx="852424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项目摘要：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（说明：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摘要是整个商业计划书的“凤头”，是对整个计划书的最高度的概括。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请用1-2句话概括。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282829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699385" y="1397000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2105983" y="1388103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</a:rPr>
              <a:t>基本情况</a:t>
            </a:r>
            <a:endParaRPr lang="zh-CN" altLang="en-US" sz="1400">
              <a:latin typeface="+mj-lt"/>
              <a:ea typeface="+mj-ea"/>
              <a:cs typeface="+mj-cs"/>
            </a:endParaRPr>
          </a:p>
        </p:txBody>
      </p:sp>
      <p:sp>
        <p:nvSpPr>
          <p:cNvPr id="27" name="矩形 26"/>
          <p:cNvSpPr/>
          <p:nvPr>
            <p:custDataLst>
              <p:tags r:id="rId5"/>
            </p:custDataLst>
          </p:nvPr>
        </p:nvSpPr>
        <p:spPr>
          <a:xfrm>
            <a:off x="2699385" y="3199130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6"/>
            </p:custDataLst>
          </p:nvPr>
        </p:nvSpPr>
        <p:spPr>
          <a:xfrm>
            <a:off x="2105983" y="3190716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  <a:sym typeface="+mn-ea"/>
              </a:rPr>
              <a:t>主营业务、</a:t>
            </a:r>
            <a:endParaRPr lang="zh-CN" altLang="en-US" sz="1400">
              <a:latin typeface="+mj-lt"/>
              <a:ea typeface="+mj-ea"/>
              <a:cs typeface="+mj-cs"/>
              <a:sym typeface="+mn-ea"/>
            </a:endParaRPr>
          </a:p>
          <a:p>
            <a:pPr algn="ctr"/>
            <a:r>
              <a:rPr lang="zh-CN" altLang="en-US" sz="1400">
                <a:latin typeface="+mj-lt"/>
                <a:ea typeface="+mj-ea"/>
                <a:cs typeface="+mj-cs"/>
              </a:rPr>
              <a:t>产品技术</a:t>
            </a:r>
            <a:endParaRPr lang="zh-CN" altLang="en-US" sz="1400">
              <a:latin typeface="+mj-lt"/>
              <a:ea typeface="+mj-ea"/>
              <a:cs typeface="+mj-cs"/>
            </a:endParaRPr>
          </a:p>
        </p:txBody>
      </p:sp>
      <p:sp>
        <p:nvSpPr>
          <p:cNvPr id="35" name="矩形 34"/>
          <p:cNvSpPr/>
          <p:nvPr>
            <p:custDataLst>
              <p:tags r:id="rId7"/>
            </p:custDataLst>
          </p:nvPr>
        </p:nvSpPr>
        <p:spPr>
          <a:xfrm>
            <a:off x="2699385" y="5001895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/>
          <p:cNvSpPr/>
          <p:nvPr>
            <p:custDataLst>
              <p:tags r:id="rId8"/>
            </p:custDataLst>
          </p:nvPr>
        </p:nvSpPr>
        <p:spPr>
          <a:xfrm>
            <a:off x="2105983" y="4993328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  <a:sym typeface="+mn-ea"/>
              </a:rPr>
              <a:t>商业模式</a:t>
            </a:r>
            <a:endParaRPr lang="en-US" altLang="zh-CN" sz="1400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项目介绍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3488127" y="1428576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488127" y="3231189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488127" y="5033801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952625" y="594360"/>
            <a:ext cx="9645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400">
                <a:solidFill>
                  <a:srgbClr val="FF0000"/>
                </a:solidFill>
                <a:sym typeface="+mn-ea"/>
              </a:rPr>
              <a:t>说明：主要介绍项目的基本情况、企业主要设施和设备、生产工艺基本情况、生产力的基本情况，以及质量控制、库存管理、售后服务、研究和发展等内容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68290" y="3984625"/>
            <a:ext cx="184023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公司基本情况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团队成员介绍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公司注册资金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股东股份构成</a:t>
            </a:r>
            <a:endParaRPr lang="zh-CN" altLang="en-US">
              <a:sym typeface="+mn-ea"/>
            </a:endParaRPr>
          </a:p>
        </p:txBody>
      </p:sp>
      <p:sp>
        <p:nvSpPr>
          <p:cNvPr id="4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66902" y="3190330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02.PART TWO</a:t>
            </a:r>
            <a:endParaRPr lang="en-US" altLang="zh-CN"/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123" y="-1"/>
            <a:ext cx="4555490" cy="6858000"/>
            <a:chOff x="-1123" y="-1"/>
            <a:chExt cx="4555490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1123" y="-1"/>
              <a:ext cx="455549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6097142" y="3763845"/>
            <a:ext cx="406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5628330" y="3748630"/>
            <a:ext cx="191333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aseline="-25000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公司管理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89880" y="6209665"/>
            <a:ext cx="5689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</a:rPr>
              <a:t>说明：主要介绍公司基本情况，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创始人简介，</a:t>
            </a:r>
            <a:r>
              <a:rPr lang="zh-CN" altLang="en-US" sz="1400">
                <a:solidFill>
                  <a:srgbClr val="FF0000"/>
                </a:solidFill>
              </a:rPr>
              <a:t>团队成员、股东与股份构成情况，组织结构，管理理念，管理结构的基本情况。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latin typeface="+mj-lt"/>
                <a:ea typeface="+mj-ea"/>
                <a:cs typeface="+mj-cs"/>
                <a:sym typeface="+mn-lt"/>
              </a:rPr>
              <a:t>公司基本情况</a:t>
            </a:r>
            <a:endParaRPr lang="zh-CN" altLang="en-US" sz="2800"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523874" y="2927457"/>
            <a:ext cx="672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CONSTRUCT MACHINERY COMPANY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5620385" y="1909445"/>
            <a:ext cx="6584315" cy="379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6020689" y="2415032"/>
            <a:ext cx="5681472" cy="46037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n-lt"/>
              </a:rPr>
              <a:t>公司名称</a:t>
            </a:r>
            <a:endParaRPr lang="zh-CN" altLang="en-US" sz="2400">
              <a:solidFill>
                <a:schemeClr val="bg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6031230" y="2987675"/>
            <a:ext cx="5689600" cy="1907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注册地、管理理念、管理结构等基本情况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（未成立公司的创业项目拟定）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270"/>
            <a:ext cx="5619750" cy="38004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1"/>
            </p:custDataLst>
          </p:nvPr>
        </p:nvSpPr>
        <p:spPr>
          <a:xfrm>
            <a:off x="5212755" y="3820160"/>
            <a:ext cx="404495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3685580" y="3821430"/>
            <a:ext cx="1535430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7250470" y="3819524"/>
            <a:ext cx="404495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5723295" y="3820794"/>
            <a:ext cx="1535430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9282161" y="3823333"/>
            <a:ext cx="402900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6"/>
            </p:custDataLst>
          </p:nvPr>
        </p:nvSpPr>
        <p:spPr>
          <a:xfrm>
            <a:off x="7761010" y="3824603"/>
            <a:ext cx="1529374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7"/>
            </p:custDataLst>
          </p:nvPr>
        </p:nvSpPr>
        <p:spPr>
          <a:xfrm>
            <a:off x="0" y="2380615"/>
            <a:ext cx="114300" cy="1798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>
            <p:custDataLst>
              <p:tags r:id="rId8"/>
            </p:custDataLst>
          </p:nvPr>
        </p:nvSpPr>
        <p:spPr>
          <a:xfrm>
            <a:off x="11341547" y="3824603"/>
            <a:ext cx="402900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9"/>
            </p:custDataLst>
          </p:nvPr>
        </p:nvSpPr>
        <p:spPr>
          <a:xfrm>
            <a:off x="9820396" y="3825873"/>
            <a:ext cx="1529374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3858300" y="3935094"/>
            <a:ext cx="1129030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541909" y="2246167"/>
            <a:ext cx="2645790" cy="52540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团队成员介绍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481646" y="2865291"/>
            <a:ext cx="2706053" cy="11834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fluent.Theme color makes PPT more convenient to change.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3687434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5193918" y="3998594"/>
            <a:ext cx="463634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CEO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5896015" y="3934458"/>
            <a:ext cx="1129030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5725149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7231633" y="3997958"/>
            <a:ext cx="463634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CFO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8"/>
            </p:custDataLst>
          </p:nvPr>
        </p:nvSpPr>
        <p:spPr>
          <a:xfrm>
            <a:off x="7933049" y="3938267"/>
            <a:ext cx="1124577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9263132" y="4001767"/>
            <a:ext cx="461805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COO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7759054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9992435" y="3939537"/>
            <a:ext cx="1124577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22"/>
            </p:custDataLst>
          </p:nvPr>
        </p:nvSpPr>
        <p:spPr>
          <a:xfrm>
            <a:off x="11322518" y="4003037"/>
            <a:ext cx="461805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COO</a:t>
            </a:r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9805740" y="440910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97" y="1901823"/>
            <a:ext cx="1924050" cy="19240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/>
          <a:stretch>
            <a:fillRect/>
          </a:stretch>
        </p:blipFill>
        <p:spPr>
          <a:xfrm>
            <a:off x="5721349" y="1906588"/>
            <a:ext cx="1931762" cy="19138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7" y="1900237"/>
            <a:ext cx="1926336" cy="192633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83" y="1900237"/>
            <a:ext cx="1927254" cy="1921193"/>
          </a:xfrm>
          <a:prstGeom prst="rect">
            <a:avLst/>
          </a:prstGeom>
        </p:spPr>
      </p:pic>
    </p:spTree>
    <p:custDataLst>
      <p:tags r:id="rId3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项目介绍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7080" y="2562225"/>
            <a:ext cx="852424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公司注册资金：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股东股份构成：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23"/>
</p:tagLst>
</file>

<file path=ppt/tags/tag10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2_1"/>
  <p:tag name="KSO_WM_UNIT_PRESET_TEXT" val="项目介绍"/>
</p:tagLst>
</file>

<file path=ppt/tags/tag100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8"/>
  <p:tag name="KSO_WM_TEMPLATE_CATEGORY" val="custom"/>
  <p:tag name="KSO_WM_TEMPLATE_INDEX" val="20189023"/>
  <p:tag name="KSO_WM_SLIDE_ID" val="custom20189023_8"/>
  <p:tag name="KSO_WM_SLIDE_INDEX" val="8"/>
  <p:tag name="KSO_WM_TEMPLATE_SUBCATEGORY" val="combine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02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103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0"/>
  <p:tag name="KSO_WM_TEMPLATE_CATEGORY" val="custom"/>
  <p:tag name="KSO_WM_TEMPLATE_INDEX" val="20189023"/>
  <p:tag name="KSO_WM_UNIT_INDEX" val="0"/>
</p:tagLst>
</file>

<file path=ppt/tags/tag105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d"/>
  <p:tag name="KSO_WM_UNIT_INDEX" val="1"/>
  <p:tag name="KSO_WM_UNIT_ID" val="custom20189023_11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4"/>
  <p:tag name="KSO_WM_TEMPLATE_CATEGORY" val="custom"/>
  <p:tag name="KSO_WM_TEMPLATE_INDEX" val="20189023"/>
  <p:tag name="KSO_WM_UNIT_INDEX" val="4"/>
</p:tagLst>
</file>

<file path=ppt/tags/tag10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11*e*1"/>
  <p:tag name="KSO_WM_UNIT_PRESET_TEXT" val="04.PART FOUR"/>
</p:tagLst>
</file>

<file path=ppt/tags/tag108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1*a*1"/>
  <p:tag name="KSO_WM_UNIT_PRESET_TEXT" val="融资计划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6*i*4"/>
  <p:tag name="KSO_WM_TEMPLATE_CATEGORY" val="custom"/>
  <p:tag name="KSO_WM_TEMPLATE_INDEX" val="20189023"/>
  <p:tag name="KSO_WM_UNIT_INDEX" val="4"/>
</p:tagLst>
</file>

<file path=ppt/tags/tag11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3_1"/>
  <p:tag name="KSO_WM_UNIT_PRESET_TEXT" val="产品运营"/>
</p:tagLst>
</file>

<file path=ppt/tags/tag110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11"/>
  <p:tag name="KSO_WM_TEMPLATE_CATEGORY" val="custom"/>
  <p:tag name="KSO_WM_TEMPLATE_INDEX" val="20189023"/>
  <p:tag name="KSO_WM_SLIDE_ID" val="custom20189023_11"/>
  <p:tag name="KSO_WM_SLIDE_INDEX" val="11"/>
  <p:tag name="KSO_WM_TEMPLATE_SUBCATEGORY" val="combine"/>
</p:tagLst>
</file>

<file path=ppt/tags/tag11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12*i*0"/>
  <p:tag name="KSO_WM_TEMPLATE_CATEGORY" val="custom"/>
  <p:tag name="KSO_WM_TEMPLATE_INDEX" val="20189023"/>
  <p:tag name="KSO_WM_UNIT_INDEX" val="0"/>
</p:tagLst>
</file>

<file path=ppt/tags/tag11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4"/>
  <p:tag name="KSO_WM_UNIT_ID" val="custom20189023_12*l_h_i*1_1_1"/>
</p:tagLst>
</file>

<file path=ppt/tags/tag113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4"/>
  <p:tag name="KSO_WM_UNIT_ID" val="custom20189023_12*l_h_i*1_2_1"/>
</p:tagLst>
</file>

<file path=ppt/tags/tag11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4"/>
  <p:tag name="KSO_WM_UNIT_ID" val="custom20189023_12*l_h_i*1_3_1"/>
</p:tagLst>
</file>

<file path=ppt/tags/tag11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4"/>
  <p:tag name="KSO_WM_UNIT_ID" val="custom20189023_12*l_h_i*1_4_1"/>
</p:tagLst>
</file>

<file path=ppt/tags/tag116.xml><?xml version="1.0" encoding="utf-8"?>
<p:tagLst xmlns:p="http://schemas.openxmlformats.org/presentationml/2006/main">
  <p:tag name="KSO_WM_TEMPLATE_CATEGORY" val="custom"/>
  <p:tag name="KSO_WM_TEMPLATE_INDEX" val="20189023"/>
  <p:tag name="KSO_WM_UNIT_TYPE" val="l_i"/>
  <p:tag name="KSO_WM_UNIT_INDEX" val="1_1"/>
  <p:tag name="KSO_WM_UNIT_LAYERLEVEL" val="1_1"/>
  <p:tag name="KSO_WM_BEAUTIFY_FLAG" val="#wm#"/>
  <p:tag name="KSO_WM_TAG_VERSION" val="1.0"/>
  <p:tag name="KSO_WM_DIAGRAM_GROUP_CODE" val="l1-4"/>
  <p:tag name="KSO_WM_UNIT_ID" val="custom20189023_12*l_i*1_1"/>
</p:tagLst>
</file>

<file path=ppt/tags/tag117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12*a*1"/>
  <p:tag name="KSO_WM_UNIT_PRESET_TEXT" val="资金用途"/>
</p:tagLst>
</file>

<file path=ppt/tags/tag118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1_1"/>
  <p:tag name="KSO_WM_UNIT_PRESET_TEXT" val="Supporting text here.&#10;Copy paste fonts. Choose the only option to retain text."/>
</p:tagLst>
</file>

<file path=ppt/tags/tag11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3_1"/>
  <p:tag name="KSO_WM_UNIT_PRESET_TEXT" val="Supporting text here.&#10;Copy paste fonts. Choose the only option to retain text."/>
</p:tagLst>
</file>

<file path=ppt/tags/tag12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4_1"/>
  <p:tag name="KSO_WM_UNIT_PRESET_TEXT" val="发展规划"/>
</p:tagLst>
</file>

<file path=ppt/tags/tag120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4_1"/>
  <p:tag name="KSO_WM_UNIT_PRESET_TEXT" val="Supporting text here.&#10;Copy paste fonts. Choose the only option to retain text."/>
</p:tagLst>
</file>

<file path=ppt/tags/tag121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2_1"/>
  <p:tag name="KSO_WM_UNIT_PRESET_TEXT" val="Supporting text here.&#10;Copy paste fonts. Choose the only option to retain text."/>
</p:tagLst>
</file>

<file path=ppt/tags/tag122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1_1"/>
  <p:tag name="KSO_WM_UNIT_PRESET_TEXT" val="Text here"/>
</p:tagLst>
</file>

<file path=ppt/tags/tag123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2_1"/>
  <p:tag name="KSO_WM_UNIT_PRESET_TEXT" val="Text here"/>
</p:tagLst>
</file>

<file path=ppt/tags/tag124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4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4_1"/>
  <p:tag name="KSO_WM_UNIT_PRESET_TEXT" val="Text here"/>
</p:tagLst>
</file>

<file path=ppt/tags/tag125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3_1"/>
  <p:tag name="KSO_WM_UNIT_PRESET_TEXT" val="Text here"/>
</p:tagLst>
</file>

<file path=ppt/tags/tag126.xml><?xml version="1.0" encoding="utf-8"?>
<p:tagLst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96*157"/>
  <p:tag name="KSO_WM_SLIDE_SIZE" val="810*290"/>
  <p:tag name="KSO_WM_COMBINE_RELATE_SLIDE_ID" val="background20185108_12"/>
  <p:tag name="KSO_WM_TEMPLATE_CATEGORY" val="custom"/>
  <p:tag name="KSO_WM_TEMPLATE_INDEX" val="20189023"/>
  <p:tag name="KSO_WM_SLIDE_ID" val="custom20189023_12"/>
  <p:tag name="KSO_WM_SLIDE_INDEX" val="12"/>
  <p:tag name="KSO_WM_DIAGRAM_GROUP_CODE" val="l1-4"/>
  <p:tag name="KSO_WM_TEMPLATE_SUBCATEGORY" val="combine"/>
</p:tagLst>
</file>

<file path=ppt/tags/tag127.xml><?xml version="1.0" encoding="utf-8"?>
<p:tagLst xmlns:p="http://schemas.openxmlformats.org/presentationml/2006/main">
  <p:tag name="KSO_WM_TEMPLATE_CATEGORY" val="custom"/>
  <p:tag name="KSO_WM_TEMPLATE_INDEX" val="20189023"/>
  <p:tag name="KSO_WM_UNIT_TYPE" val="m_i"/>
  <p:tag name="KSO_WM_UNIT_INDEX" val="1_1"/>
  <p:tag name="KSO_WM_UNIT_LAYERLEVEL" val="1_1"/>
  <p:tag name="KSO_WM_BEAUTIFY_FLAG" val="#wm#"/>
  <p:tag name="KSO_WM_TAG_VERSION" val="1.0"/>
  <p:tag name="KSO_WM_DIAGRAM_GROUP_CODE" val="m1-1"/>
  <p:tag name="KSO_WM_UNIT_ID" val="custom20189023_10*m_i*1_1"/>
</p:tagLst>
</file>

<file path=ppt/tags/tag128.xml><?xml version="1.0" encoding="utf-8"?>
<p:tagLst xmlns:p="http://schemas.openxmlformats.org/presentationml/2006/main">
  <p:tag name="KSO_WM_DIAGRAM_GROUP_CODE" val="m1_1"/>
  <p:tag name="KSO_WM_TAG_VERSION" val="1.0"/>
  <p:tag name="KSO_WM_BEAUTIFY_FLAG" val="#wm#"/>
  <p:tag name="KSO_WM_UNIT_TYPE" val="i"/>
  <p:tag name="KSO_WM_UNIT_ID" val="custom20189023_10*i*1"/>
  <p:tag name="KSO_WM_TEMPLATE_CATEGORY" val="custom"/>
  <p:tag name="KSO_WM_TEMPLATE_INDEX" val="20189023"/>
  <p:tag name="KSO_WM_UNIT_INDEX" val="1"/>
</p:tagLst>
</file>

<file path=ppt/tags/tag129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1"/>
  <p:tag name="KSO_WM_UNIT_LAYERLEVEL" val="1_1_1"/>
  <p:tag name="KSO_WM_BEAUTIFY_FLAG" val="#wm#"/>
  <p:tag name="KSO_WM_TAG_VERSION" val="1.0"/>
  <p:tag name="KSO_WM_DIAGRAM_GROUP_CODE" val="m1-1"/>
  <p:tag name="KSO_WM_UNIT_ID" val="custom20189023_10*m_h_i*1_1_1"/>
</p:tagLst>
</file>

<file path=ppt/tags/tag1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ISCONTENTSTITLE" val="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2*a*1"/>
  <p:tag name="KSO_WM_UNIT_PRESET_TEXT" val="CONTENT"/>
</p:tagLst>
</file>

<file path=ppt/tags/tag130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2"/>
  <p:tag name="KSO_WM_UNIT_LAYERLEVEL" val="1_1_1"/>
  <p:tag name="KSO_WM_BEAUTIFY_FLAG" val="#wm#"/>
  <p:tag name="KSO_WM_TAG_VERSION" val="1.0"/>
  <p:tag name="KSO_WM_DIAGRAM_GROUP_CODE" val="m1-1"/>
  <p:tag name="KSO_WM_UNIT_ID" val="custom20189023_10*m_h_i*1_1_2"/>
</p:tagLst>
</file>

<file path=ppt/tags/tag131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1"/>
  <p:tag name="KSO_WM_UNIT_LAYERLEVEL" val="1_1_1"/>
  <p:tag name="KSO_WM_BEAUTIFY_FLAG" val="#wm#"/>
  <p:tag name="KSO_WM_TAG_VERSION" val="1.0"/>
  <p:tag name="KSO_WM_DIAGRAM_GROUP_CODE" val="m1-1"/>
  <p:tag name="KSO_WM_UNIT_ID" val="custom20189023_10*m_h_i*1_2_1"/>
</p:tagLst>
</file>

<file path=ppt/tags/tag132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1"/>
  <p:tag name="KSO_WM_UNIT_LAYERLEVEL" val="1_1_1"/>
  <p:tag name="KSO_WM_BEAUTIFY_FLAG" val="#wm#"/>
  <p:tag name="KSO_WM_TAG_VERSION" val="1.0"/>
  <p:tag name="KSO_WM_DIAGRAM_GROUP_CODE" val="m1-1"/>
  <p:tag name="KSO_WM_UNIT_ID" val="custom20189023_10*m_h_i*1_3_1"/>
</p:tagLst>
</file>

<file path=ppt/tags/tag133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4_1"/>
  <p:tag name="KSO_WM_UNIT_LAYERLEVEL" val="1_1_1"/>
  <p:tag name="KSO_WM_BEAUTIFY_FLAG" val="#wm#"/>
  <p:tag name="KSO_WM_TAG_VERSION" val="1.0"/>
  <p:tag name="KSO_WM_DIAGRAM_GROUP_CODE" val="m1-1"/>
  <p:tag name="KSO_WM_UNIT_ID" val="custom20189023_10*m_h_i*1_4_1"/>
</p:tagLst>
</file>

<file path=ppt/tags/tag134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2"/>
  <p:tag name="KSO_WM_UNIT_LAYERLEVEL" val="1_1_1"/>
  <p:tag name="KSO_WM_BEAUTIFY_FLAG" val="#wm#"/>
  <p:tag name="KSO_WM_TAG_VERSION" val="1.0"/>
  <p:tag name="KSO_WM_DIAGRAM_GROUP_CODE" val="m1-1"/>
  <p:tag name="KSO_WM_UNIT_ID" val="custom20189023_10*m_h_i*1_2_2"/>
</p:tagLst>
</file>

<file path=ppt/tags/tag135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2"/>
  <p:tag name="KSO_WM_UNIT_LAYERLEVEL" val="1_1_1"/>
  <p:tag name="KSO_WM_BEAUTIFY_FLAG" val="#wm#"/>
  <p:tag name="KSO_WM_TAG_VERSION" val="1.0"/>
  <p:tag name="KSO_WM_DIAGRAM_GROUP_CODE" val="m1-1"/>
  <p:tag name="KSO_WM_UNIT_ID" val="custom20189023_10*m_h_i*1_3_2"/>
</p:tagLst>
</file>

<file path=ppt/tags/tag136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3"/>
  <p:tag name="KSO_WM_UNIT_LAYERLEVEL" val="1_1_1"/>
  <p:tag name="KSO_WM_BEAUTIFY_FLAG" val="#wm#"/>
  <p:tag name="KSO_WM_TAG_VERSION" val="1.0"/>
  <p:tag name="KSO_WM_DIAGRAM_GROUP_CODE" val="m1-1"/>
  <p:tag name="KSO_WM_UNIT_ID" val="custom20189023_10*m_h_i*1_1_3"/>
</p:tagLst>
</file>

<file path=ppt/tags/tag137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3"/>
  <p:tag name="KSO_WM_UNIT_LAYERLEVEL" val="1_1_1"/>
  <p:tag name="KSO_WM_BEAUTIFY_FLAG" val="#wm#"/>
  <p:tag name="KSO_WM_TAG_VERSION" val="1.0"/>
  <p:tag name="KSO_WM_DIAGRAM_GROUP_CODE" val="m1-1"/>
  <p:tag name="KSO_WM_UNIT_ID" val="custom20189023_10*m_h_i*1_2_3"/>
</p:tagLst>
</file>

<file path=ppt/tags/tag138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3"/>
  <p:tag name="KSO_WM_UNIT_LAYERLEVEL" val="1_1_1"/>
  <p:tag name="KSO_WM_BEAUTIFY_FLAG" val="#wm#"/>
  <p:tag name="KSO_WM_TAG_VERSION" val="1.0"/>
  <p:tag name="KSO_WM_DIAGRAM_GROUP_CODE" val="m1-1"/>
  <p:tag name="KSO_WM_UNIT_ID" val="custom20189023_10*m_h_i*1_3_3"/>
</p:tagLst>
</file>

<file path=ppt/tags/tag139.xml><?xml version="1.0" encoding="utf-8"?>
<p:tagLst xmlns:p="http://schemas.openxmlformats.org/presentationml/2006/main">
  <p:tag name="KSO_WM_TEMPLATE_CATEGORY" val="custom"/>
  <p:tag name="KSO_WM_TEMPLATE_INDEX" val="20189023"/>
  <p:tag name="KSO_WM_UNIT_TYPE" val="f"/>
  <p:tag name="KSO_WM_UNIT_INDEX" val="1"/>
  <p:tag name="KSO_WM_UNIT_LAYERLEVEL" val="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_1"/>
  <p:tag name="KSO_WM_UNIT_ID" val="custom20189023_10*f*1"/>
  <p:tag name="KSO_WM_UNIT_PRESET_TEXT" val="短期发展规划"/>
</p:tagLst>
</file>

<file path=ppt/tags/tag1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23_2*l_h_i*1_2_1"/>
</p:tagLst>
</file>

<file path=ppt/tags/tag140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_1"/>
  <p:tag name="KSO_WM_UNIT_ID" val="custom20189023_10*a*1"/>
  <p:tag name="KSO_WM_UNIT_PRESET_TEXT" val="发展规划"/>
</p:tagLst>
</file>

<file path=ppt/tags/tag141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1_4"/>
  <p:tag name="KSO_WM_UNIT_LAYERLEVEL" val="1_1_1"/>
  <p:tag name="KSO_WM_BEAUTIFY_FLAG" val="#wm#"/>
  <p:tag name="KSO_WM_TAG_VERSION" val="1.0"/>
  <p:tag name="KSO_WM_DIAGRAM_GROUP_CODE" val="m1-1"/>
  <p:tag name="KSO_WM_UNIT_ID" val="custom20189023_10*m_h_i*1_1_4"/>
</p:tagLst>
</file>

<file path=ppt/tags/tag142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1_1"/>
  <p:tag name="KSO_WM_UNIT_PRESET_TEXT" val="Text here"/>
</p:tagLst>
</file>

<file path=ppt/tags/tag143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1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1_1"/>
  <p:tag name="KSO_WM_UNIT_PRESET_TEXT" val="Lorem ipsum dolor sit amet, consectetur adipisicing elit."/>
</p:tagLst>
</file>

<file path=ppt/tags/tag144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2_4"/>
  <p:tag name="KSO_WM_UNIT_LAYERLEVEL" val="1_1_1"/>
  <p:tag name="KSO_WM_BEAUTIFY_FLAG" val="#wm#"/>
  <p:tag name="KSO_WM_TAG_VERSION" val="1.0"/>
  <p:tag name="KSO_WM_DIAGRAM_GROUP_CODE" val="m1-1"/>
  <p:tag name="KSO_WM_UNIT_ID" val="custom20189023_10*m_h_i*1_2_4"/>
</p:tagLst>
</file>

<file path=ppt/tags/tag145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2_1"/>
  <p:tag name="KSO_WM_UNIT_PRESET_TEXT" val="Text here"/>
</p:tagLst>
</file>

<file path=ppt/tags/tag146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2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2_1"/>
  <p:tag name="KSO_WM_UNIT_PRESET_TEXT" val="Lorem ipsum dolor sit amet, consectetur adipisicing elit."/>
</p:tagLst>
</file>

<file path=ppt/tags/tag147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3_4"/>
  <p:tag name="KSO_WM_UNIT_LAYERLEVEL" val="1_1_1"/>
  <p:tag name="KSO_WM_BEAUTIFY_FLAG" val="#wm#"/>
  <p:tag name="KSO_WM_TAG_VERSION" val="1.0"/>
  <p:tag name="KSO_WM_DIAGRAM_GROUP_CODE" val="m1-1"/>
  <p:tag name="KSO_WM_UNIT_ID" val="custom20189023_10*m_h_i*1_3_4"/>
</p:tagLst>
</file>

<file path=ppt/tags/tag148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3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3_1"/>
  <p:tag name="KSO_WM_UNIT_PRESET_TEXT" val="Lorem ipsum dolor sit amet, consectetur adipisicing elit."/>
</p:tagLst>
</file>

<file path=ppt/tags/tag149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3_1"/>
  <p:tag name="KSO_WM_UNIT_PRESET_TEXT" val="Text here"/>
</p:tagLst>
</file>

<file path=ppt/tags/tag1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3_2*l_h_i*1_3_1"/>
</p:tagLst>
</file>

<file path=ppt/tags/tag150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4_2"/>
  <p:tag name="KSO_WM_UNIT_LAYERLEVEL" val="1_1_1"/>
  <p:tag name="KSO_WM_BEAUTIFY_FLAG" val="#wm#"/>
  <p:tag name="KSO_WM_TAG_VERSION" val="1.0"/>
  <p:tag name="KSO_WM_DIAGRAM_GROUP_CODE" val="m1-1"/>
  <p:tag name="KSO_WM_UNIT_ID" val="custom20189023_10*m_h_i*1_4_2"/>
</p:tagLst>
</file>

<file path=ppt/tags/tag151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4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4_1"/>
  <p:tag name="KSO_WM_UNIT_PRESET_TEXT" val="Text here"/>
</p:tagLst>
</file>

<file path=ppt/tags/tag152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4_1"/>
  <p:tag name="KSO_WM_UNIT_PRESET_TEXT" val="Lorem ipsum dolor sit amet, consectetur adipisicing elit."/>
</p:tagLst>
</file>

<file path=ppt/tags/tag153.xml><?xml version="1.0" encoding="utf-8"?>
<p:tagLst xmlns:p="http://schemas.openxmlformats.org/presentationml/2006/main">
  <p:tag name="KSO_WM_TAG_VERSION" val="1.0"/>
  <p:tag name="KSO_WM_SLIDE_ITEM_CNT" val="4"/>
  <p:tag name="KSO_WM_SLIDE_LAYOUT" val="a_f_m"/>
  <p:tag name="KSO_WM_SLIDE_LAYOUT_CNT" val="1_1_1"/>
  <p:tag name="KSO_WM_SLIDE_TYPE" val="text"/>
  <p:tag name="KSO_WM_SLIDE_SUBTYPE" val="diag"/>
  <p:tag name="KSO_WM_BEAUTIFY_FLAG" val="#wm#"/>
  <p:tag name="KSO_WM_SLIDE_POSITION" val="73*133"/>
  <p:tag name="KSO_WM_SLIDE_SIZE" val="825*343"/>
  <p:tag name="KSO_WM_COMBINE_RELATE_SLIDE_ID" val="background20185108_10"/>
  <p:tag name="KSO_WM_TEMPLATE_CATEGORY" val="custom"/>
  <p:tag name="KSO_WM_TEMPLATE_INDEX" val="20189023"/>
  <p:tag name="KSO_WM_SLIDE_ID" val="custom20189023_10"/>
  <p:tag name="KSO_WM_SLIDE_INDEX" val="10"/>
  <p:tag name="KSO_WM_DIAGRAM_GROUP_CODE" val="m1-1"/>
  <p:tag name="KSO_WM_TEMPLATE_SUBCATEGORY" val="combine"/>
</p:tagLst>
</file>

<file path=ppt/tags/tag154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11*e*1"/>
  <p:tag name="KSO_WM_UNIT_PRESET_TEXT" val="04.PART FOUR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0"/>
  <p:tag name="KSO_WM_TEMPLATE_CATEGORY" val="custom"/>
  <p:tag name="KSO_WM_TEMPLATE_INDEX" val="20189023"/>
  <p:tag name="KSO_WM_UNIT_INDEX" val="0"/>
</p:tagLst>
</file>

<file path=ppt/tags/tag156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d"/>
  <p:tag name="KSO_WM_UNIT_INDEX" val="1"/>
  <p:tag name="KSO_WM_UNIT_ID" val="custom20189023_11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4"/>
  <p:tag name="KSO_WM_TEMPLATE_CATEGORY" val="custom"/>
  <p:tag name="KSO_WM_TEMPLATE_INDEX" val="20189023"/>
  <p:tag name="KSO_WM_UNIT_INDEX" val="4"/>
</p:tagLst>
</file>

<file path=ppt/tags/tag158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1*a*1"/>
  <p:tag name="KSO_WM_UNIT_PRESET_TEXT" val="融资计划"/>
</p:tagLst>
</file>

<file path=ppt/tags/tag159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11"/>
  <p:tag name="KSO_WM_TEMPLATE_CATEGORY" val="custom"/>
  <p:tag name="KSO_WM_TEMPLATE_INDEX" val="20189023"/>
  <p:tag name="KSO_WM_SLIDE_ID" val="custom20189023_11"/>
  <p:tag name="KSO_WM_SLIDE_INDEX" val="11"/>
  <p:tag name="KSO_WM_TEMPLATE_SUBCATEGORY" val="combine"/>
</p:tagLst>
</file>

<file path=ppt/tags/tag16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1"/>
  <p:tag name="KSO_WM_UNIT_ID" val="custom20189023_2*l_h_i*1_4_1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1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162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3*a*1"/>
  <p:tag name="KSO_WM_UNIT_PRESET_TEXT" val="THANKS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6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18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3_2*l_h_i*1_1_2"/>
</p:tagLst>
</file>

<file path=ppt/tags/tag1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23_2*l_h_i*1_2_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23"/>
</p:tagLst>
</file>

<file path=ppt/tags/tag20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3_2*l_h_i*1_3_2"/>
</p:tagLst>
</file>

<file path=ppt/tags/tag2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1"/>
  <p:tag name="KSO_WM_UNIT_ID" val="custom20189023_2*l_h_i*1_4_2"/>
</p:tagLst>
</file>

<file path=ppt/tags/tag2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5_1"/>
  <p:tag name="KSO_WM_UNIT_LAYERLEVEL" val="1_1_1"/>
  <p:tag name="KSO_WM_BEAUTIFY_FLAG" val="#wm#"/>
  <p:tag name="KSO_WM_TAG_VERSION" val="1.0"/>
  <p:tag name="KSO_WM_DIAGRAM_GROUP_CODE" val="l1-1"/>
  <p:tag name="KSO_WM_UNIT_ID" val="custom20189023_2*l_h_i*1_5_1"/>
</p:tagLst>
</file>

<file path=ppt/tags/tag23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5_2"/>
  <p:tag name="KSO_WM_UNIT_LAYERLEVEL" val="1_1_1"/>
  <p:tag name="KSO_WM_BEAUTIFY_FLAG" val="#wm#"/>
  <p:tag name="KSO_WM_TAG_VERSION" val="1.0"/>
  <p:tag name="KSO_WM_DIAGRAM_GROUP_CODE" val="l1-1"/>
  <p:tag name="KSO_WM_UNIT_ID" val="custom20189023_2*l_h_i*1_5_2"/>
</p:tagLst>
</file>

<file path=ppt/tags/tag24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5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5_1"/>
  <p:tag name="KSO_WM_UNIT_PRESET_TEXT" val="资本融资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26.xml><?xml version="1.0" encoding="utf-8"?>
<p:tagLst xmlns:p="http://schemas.openxmlformats.org/presentationml/2006/main">
  <p:tag name="KSO_WM_TAG_VERSION" val="1.0"/>
  <p:tag name="KSO_WM_SLIDE_ITEM_CNT" val="6"/>
  <p:tag name="KSO_WM_SLIDE_LAYOUT" val="a_l_d"/>
  <p:tag name="KSO_WM_SLIDE_LAYOUT_CNT" val="1_1_1"/>
  <p:tag name="KSO_WM_SLIDE_TYPE" val="contents"/>
  <p:tag name="KSO_WM_BEAUTIFY_FLAG" val="#wm#"/>
  <p:tag name="KSO_WM_SLIDE_SUBTYPE" val="diag"/>
  <p:tag name="KSO_WM_COMBINE_RELATE_SLIDE_ID" val="background20185108_2"/>
  <p:tag name="KSO_WM_TEMPLATE_CATEGORY" val="custom"/>
  <p:tag name="KSO_WM_TEMPLATE_INDEX" val="20189023"/>
  <p:tag name="KSO_WM_SLIDE_ID" val="custom20189023_2"/>
  <p:tag name="KSO_WM_SLIDE_INDEX" val="2"/>
  <p:tag name="KSO_WM_DIAGRAM_GROUP_CODE" val="l1-1"/>
  <p:tag name="KSO_WM_TEMPLATE_SUBCATEGORY" val="combine"/>
</p:tagLst>
</file>

<file path=ppt/tags/tag2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3*e*1"/>
  <p:tag name="KSO_WM_UNIT_PRESET_TEXT" val="01.PART ONE"/>
</p:tagLst>
</file>

<file path=ppt/tags/tag28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6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6*i*4"/>
  <p:tag name="KSO_WM_TEMPLATE_CATEGORY" val="custom"/>
  <p:tag name="KSO_WM_TEMPLATE_INDEX" val="20189023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8_1"/>
  <p:tag name="KSO_WM_TEMPLATE_CATEGORY" val="custom"/>
  <p:tag name="KSO_WM_TEMPLATE_INDEX" val="20189023"/>
  <p:tag name="KSO_WM_TEMPLATE_SUBCATEGORY" val="combine"/>
  <p:tag name="KSO_WM_TEMPLATE_THUMBS_INDEX" val="1、2、3、4、5、7、10、12、13"/>
</p:tagLst>
</file>

<file path=ppt/tags/tag30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6*a*1"/>
  <p:tag name="KSO_WM_UNIT_PRESET_TEXT" val="项目介绍"/>
</p:tagLst>
</file>

<file path=ppt/tags/tag31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6"/>
  <p:tag name="KSO_WM_TEMPLATE_CATEGORY" val="custom"/>
  <p:tag name="KSO_WM_TEMPLATE_INDEX" val="20189023"/>
  <p:tag name="KSO_WM_SLIDE_ID" val="custom20189023_6"/>
  <p:tag name="KSO_WM_SLIDE_INDEX" val="6"/>
  <p:tag name="KSO_WM_TEMPLATE_SUBCATEGORY" val="combine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3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34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3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7*i*0"/>
  <p:tag name="KSO_WM_TEMPLATE_CATEGORY" val="custom"/>
  <p:tag name="KSO_WM_TEMPLATE_INDEX" val="20189023"/>
  <p:tag name="KSO_WM_UNIT_INDEX" val="0"/>
</p:tagLst>
</file>

<file path=ppt/tags/tag3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7*i*1"/>
  <p:tag name="KSO_WM_TEMPLATE_CATEGORY" val="custom"/>
  <p:tag name="KSO_WM_TEMPLATE_INDEX" val="20189023"/>
  <p:tag name="KSO_WM_UNIT_INDEX" val="1"/>
</p:tagLst>
</file>

<file path=ppt/tags/tag3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3"/>
  <p:tag name="KSO_WM_UNIT_ID" val="custom20189023_7*l_h_i*1_1_1"/>
</p:tagLst>
</file>

<file path=ppt/tags/tag38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1_1"/>
  <p:tag name="KSO_WM_UNIT_PRESET_TEXT" val="LOREM IPSUM"/>
</p:tagLst>
</file>

<file path=ppt/tags/tag3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3"/>
  <p:tag name="KSO_WM_UNIT_ID" val="custom20189023_7*l_h_i*1_2_1"/>
</p:tagLst>
</file>

<file path=ppt/tags/tag4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f"/>
  <p:tag name="KSO_WM_UNIT_INDEX" val="1"/>
  <p:tag name="KSO_WM_UNIT_LAYERLEVEL" val="1"/>
  <p:tag name="KSO_WM_UNIT_VALUE" val="9"/>
  <p:tag name="KSO_WM_UNIT_HIGHLIGHT" val="0"/>
  <p:tag name="KSO_WM_UNIT_COMPATIBLE" val="0"/>
  <p:tag name="KSO_WM_UNIT_CLEAR" val="0"/>
  <p:tag name="KSO_WM_BEAUTIFY_FLAG" val="#wm#"/>
  <p:tag name="KSO_WM_UNIT_ID" val="custom20189023_1*f*1"/>
  <p:tag name="KSO_WM_UNIT_PRESET_TEXT" val="BUSINESS PLAN"/>
</p:tagLst>
</file>

<file path=ppt/tags/tag40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2_1"/>
  <p:tag name="KSO_WM_UNIT_PRESET_TEXT" val="LOREM IPSUM"/>
</p:tagLst>
</file>

<file path=ppt/tags/tag4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3"/>
  <p:tag name="KSO_WM_UNIT_ID" val="custom20189023_7*l_h_i*1_3_1"/>
</p:tagLst>
</file>

<file path=ppt/tags/tag42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3_1"/>
  <p:tag name="KSO_WM_UNIT_PRESET_TEXT" val="LOREM IPSUM"/>
</p:tagLst>
</file>

<file path=ppt/tags/tag4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7*a*1"/>
  <p:tag name="KSO_WM_UNIT_PRESET_TEXT" val="发展前景"/>
</p:tagLst>
</file>

<file path=ppt/tags/tag44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1_1"/>
  <p:tag name="KSO_WM_UNIT_PRESET_TEXT" val="Lorem ipsum dolor sit amet, consectetur adipisicing elit.Lorem ipsum dolor sit amet, consectetur adipisicing elit.Lorem ipsum dolor sit amet."/>
</p:tagLst>
</file>

<file path=ppt/tags/tag45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2_1"/>
  <p:tag name="KSO_WM_UNIT_PRESET_TEXT" val="Lorem ipsum dolor sit amet, consectetur adipisicing elit.Lorem ipsum dolor sit amet, consectetur adipisicing elit.Lorem ipsum dolor sit amet."/>
</p:tagLst>
</file>

<file path=ppt/tags/tag4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3_1"/>
  <p:tag name="KSO_WM_UNIT_PRESET_TEXT" val="Lorem ipsum dolor sit amet, consectetur adipisicing elit.Lorem ipsum dolor sit amet, consectetur adipisicing elit.Lorem ipsum dolor sit amet."/>
</p:tagLst>
</file>

<file path=ppt/tags/tag47.xml><?xml version="1.0" encoding="utf-8"?>
<p:tagLst xmlns:p="http://schemas.openxmlformats.org/presentationml/2006/main">
  <p:tag name="KSO_WM_TAG_VERSION" val="1.0"/>
  <p:tag name="KSO_WM_SLIDE_ITEM_CNT" val="3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31*104"/>
  <p:tag name="KSO_WM_SLIDE_SIZE" val="838*384"/>
  <p:tag name="KSO_WM_COMBINE_RELATE_SLIDE_ID" val="background20185108_7"/>
  <p:tag name="KSO_WM_TEMPLATE_CATEGORY" val="custom"/>
  <p:tag name="KSO_WM_TEMPLATE_INDEX" val="20189023"/>
  <p:tag name="KSO_WM_SLIDE_ID" val="custom20189023_7"/>
  <p:tag name="KSO_WM_SLIDE_INDEX" val="7"/>
  <p:tag name="KSO_WM_DIAGRAM_GROUP_CODE" val="l1-3"/>
  <p:tag name="KSO_WM_TEMPLATE_SUBCATEGORY" val="combine"/>
</p:tagLst>
</file>

<file path=ppt/tags/tag48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6*e*1"/>
  <p:tag name="KSO_WM_UNIT_PRESET_TEXT" val="02.PART TWO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0"/>
  <p:tag name="KSO_WM_TEMPLATE_CATEGORY" val="custom"/>
  <p:tag name="KSO_WM_TEMPLATE_INDEX" val="20189023"/>
  <p:tag name="KSO_WM_UNIT_INDEX" val="0"/>
</p:tagLst>
</file>

<file path=ppt/tags/tag5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c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UNIT_ID" val="custom20189023_1*c*1"/>
  <p:tag name="KSO_WM_UNIT_PRESET_TEXT" val="2018"/>
</p:tagLst>
</file>

<file path=ppt/tags/tag50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3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UNIT_LAYERLEVEL" val="1"/>
  <p:tag name="KSO_WM_UNIT_VALUE" val="1904*1264"/>
  <p:tag name="KSO_WM_UNIT_HIGHLIGHT" val="0"/>
  <p:tag name="KSO_WM_UNIT_COMPATIBLE" val="0"/>
  <p:tag name="KSO_WM_UNIT_CLEAR" val="0"/>
  <p:tag name="KSO_WM_TAG_VERSION" val="1.0"/>
  <p:tag name="KSO_WM_BEAUTIFY_FLAG" val="#wm#"/>
  <p:tag name="KSO_WM_UNIT_TYPE" val="i"/>
  <p:tag name="KSO_WM_UNIT_ID" val="custom20189023_3*i*4"/>
  <p:tag name="KSO_WM_TEMPLATE_CATEGORY" val="custom"/>
  <p:tag name="KSO_WM_TEMPLATE_INDEX" val="20189023"/>
  <p:tag name="KSO_WM_UNIT_INDEX" val="4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6"/>
  <p:tag name="KSO_WM_TEMPLATE_CATEGORY" val="custom"/>
  <p:tag name="KSO_WM_TEMPLATE_INDEX" val="20189023"/>
  <p:tag name="KSO_WM_UNIT_INDEX" val="6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7"/>
  <p:tag name="KSO_WM_TEMPLATE_CATEGORY" val="custom"/>
  <p:tag name="KSO_WM_TEMPLATE_INDEX" val="20189023"/>
  <p:tag name="KSO_WM_UNIT_INDEX" val="7"/>
</p:tagLst>
</file>

<file path=ppt/tags/tag5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3*a*1"/>
  <p:tag name="KSO_WM_UNIT_PRESET_TEXT" val="公司与团队"/>
</p:tagLst>
</file>

<file path=ppt/tags/tag55.xml><?xml version="1.0" encoding="utf-8"?>
<p:tagLst xmlns:p="http://schemas.openxmlformats.org/presentationml/2006/main">
  <p:tag name="KSO_WM_TAG_VERSION" val="1.0"/>
  <p:tag name="KSO_WM_SLIDE_ITEM_CNT" val="3"/>
  <p:tag name="KSO_WM_SLIDE_LAYOUT" val="a_f_e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3"/>
  <p:tag name="KSO_WM_TEMPLATE_CATEGORY" val="custom"/>
  <p:tag name="KSO_WM_TEMPLATE_INDEX" val="20189023"/>
  <p:tag name="KSO_WM_SLIDE_ID" val="custom20189023_3"/>
  <p:tag name="KSO_WM_SLIDE_INDEX" val="3"/>
  <p:tag name="KSO_WM_TEMPLATE_SUBCATEGORY" val="combine"/>
</p:tagLst>
</file>

<file path=ppt/tags/tag56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a*1"/>
  <p:tag name="KSO_WM_UNIT_PRESET_TEXT" val="公司介绍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1"/>
  <p:tag name="KSO_WM_TEMPLATE_CATEGORY" val="custom"/>
  <p:tag name="KSO_WM_TEMPLATE_INDEX" val="20189023"/>
  <p:tag name="KSO_WM_UNIT_INDEX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2"/>
  <p:tag name="KSO_WM_TEMPLATE_CATEGORY" val="custom"/>
  <p:tag name="KSO_WM_TEMPLATE_INDEX" val="20189023"/>
  <p:tag name="KSO_WM_UNIT_INDEX" val="2"/>
</p:tagLst>
</file>

<file path=ppt/tags/tag59.xml><?xml version="1.0" encoding="utf-8"?>
<p:tagLst xmlns:p="http://schemas.openxmlformats.org/presentationml/2006/main">
  <p:tag name="KSO_WM_TEMPLATE_CATEGORY" val="custom"/>
  <p:tag name="KSO_WM_TEMPLATE_INDEX" val="20189023"/>
  <p:tag name="KSO_WM_UNIT_TYPE" val="h_a"/>
  <p:tag name="KSO_WM_UNIT_INDEX" val="1_1"/>
  <p:tag name="KSO_WM_UNIT_LAYERLEVEL" val="1_1"/>
  <p:tag name="KSO_WM_UNIT_VALUE" val="21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h_a*1_1"/>
  <p:tag name="KSO_WM_UNIT_PRESET_TEXT" val="THE NAME OF YOUR COMPANY"/>
</p:tagLst>
</file>

<file path=ppt/tags/tag6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3_1*a*1"/>
  <p:tag name="KSO_WM_UNIT_PRESET_TEXT" val="商业计划书模板"/>
</p:tagLst>
</file>

<file path=ppt/tags/tag60.xml><?xml version="1.0" encoding="utf-8"?>
<p:tagLst xmlns:p="http://schemas.openxmlformats.org/presentationml/2006/main">
  <p:tag name="KSO_WM_TEMPLATE_CATEGORY" val="custom"/>
  <p:tag name="KSO_WM_TEMPLATE_INDEX" val="20189023"/>
  <p:tag name="KSO_WM_UNIT_TYPE" val="h_f"/>
  <p:tag name="KSO_WM_UNIT_INDEX" val="1_1"/>
  <p:tag name="KSO_WM_UNIT_LAYERLEVEL" val="1_1"/>
  <p:tag name="KSO_WM_UNIT_VALUE" val="54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h_f*1_1"/>
  <p:tag name="KSO_WM_UNIT_PRESET_TEXT" val="Adjust the spacing to adapt to Chinese typesetting, use the reference line in PPT.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6"/>
  <p:tag name="KSO_WM_TEMPLATE_CATEGORY" val="custom"/>
  <p:tag name="KSO_WM_TEMPLATE_INDEX" val="20189023"/>
  <p:tag name="KSO_WM_UNIT_INDEX" val="6"/>
</p:tagLst>
</file>

<file path=ppt/tags/tag62.xml><?xml version="1.0" encoding="utf-8"?>
<p:tagLst xmlns:p="http://schemas.openxmlformats.org/presentationml/2006/main">
  <p:tag name="KSO_WM_TEMPLATE_CATEGORY" val="custom"/>
  <p:tag name="KSO_WM_TEMPLATE_INDEX" val="20189023"/>
  <p:tag name="KSO_WM_UNIT_TYPE" val="h_d"/>
  <p:tag name="KSO_WM_UNIT_INDEX" val="1_1"/>
  <p:tag name="KSO_WM_UNIT_ID" val="custom20189023_4*h_d*1_1"/>
  <p:tag name="KSO_WM_UNIT_LAYERLEVEL" val="1_1"/>
  <p:tag name="KSO_WM_UNIT_VALUE" val="1055*1560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63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0*150"/>
  <p:tag name="KSO_WM_SLIDE_SIZE" val="922*299"/>
  <p:tag name="KSO_WM_COMBINE_RELATE_SLIDE_ID" val="background20185108_4"/>
  <p:tag name="KSO_WM_TEMPLATE_CATEGORY" val="custom"/>
  <p:tag name="KSO_WM_TEMPLATE_INDEX" val="20189023"/>
  <p:tag name="KSO_WM_SLIDE_ID" val="custom20189023_4"/>
  <p:tag name="KSO_WM_SLIDE_INDEX" val="4"/>
  <p:tag name="KSO_WM_TEMPLATE_SUBCATEGORY" val="combine"/>
</p:tagLst>
</file>

<file path=ppt/tags/tag6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2"/>
  <p:tag name="KSO_WM_UNIT_ID" val="custom20189023_5*l_h_i*1_1_2"/>
</p:tagLst>
</file>

<file path=ppt/tags/tag6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3"/>
  <p:tag name="KSO_WM_UNIT_LAYERLEVEL" val="1_1_1"/>
  <p:tag name="KSO_WM_BEAUTIFY_FLAG" val="#wm#"/>
  <p:tag name="KSO_WM_TAG_VERSION" val="1.0"/>
  <p:tag name="KSO_WM_DIAGRAM_GROUP_CODE" val="l1-2"/>
  <p:tag name="KSO_WM_UNIT_ID" val="custom20189023_5*l_h_i*1_1_3"/>
</p:tagLst>
</file>

<file path=ppt/tags/tag66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2"/>
  <p:tag name="KSO_WM_UNIT_ID" val="custom20189023_5*l_h_i*1_2_2"/>
</p:tagLst>
</file>

<file path=ppt/tags/tag6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3"/>
  <p:tag name="KSO_WM_UNIT_LAYERLEVEL" val="1_1_1"/>
  <p:tag name="KSO_WM_BEAUTIFY_FLAG" val="#wm#"/>
  <p:tag name="KSO_WM_TAG_VERSION" val="1.0"/>
  <p:tag name="KSO_WM_DIAGRAM_GROUP_CODE" val="l1-2"/>
  <p:tag name="KSO_WM_UNIT_ID" val="custom20189023_5*l_h_i*1_2_3"/>
</p:tagLst>
</file>

<file path=ppt/tags/tag68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2"/>
  <p:tag name="KSO_WM_UNIT_ID" val="custom20189023_5*l_h_i*1_3_2"/>
</p:tagLst>
</file>

<file path=ppt/tags/tag6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3"/>
  <p:tag name="KSO_WM_UNIT_LAYERLEVEL" val="1_1_1"/>
  <p:tag name="KSO_WM_BEAUTIFY_FLAG" val="#wm#"/>
  <p:tag name="KSO_WM_TAG_VERSION" val="1.0"/>
  <p:tag name="KSO_WM_DIAGRAM_GROUP_CODE" val="l1-2"/>
  <p:tag name="KSO_WM_UNIT_ID" val="custom20189023_5*l_h_i*1_3_3"/>
</p:tagLst>
</file>

<file path=ppt/tags/tag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b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3_1*b*1"/>
  <p:tag name="KSO_WM_UNIT_PRESET_TEXT" val="Add your company name here"/>
</p:tagLst>
</file>

<file path=ppt/tags/tag7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5*i*6"/>
  <p:tag name="KSO_WM_TEMPLATE_CATEGORY" val="custom"/>
  <p:tag name="KSO_WM_TEMPLATE_INDEX" val="20189023"/>
  <p:tag name="KSO_WM_UNIT_INDEX" val="6"/>
</p:tagLst>
</file>

<file path=ppt/tags/tag7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2"/>
  <p:tag name="KSO_WM_UNIT_ID" val="custom20189023_5*l_h_i*1_4_2"/>
</p:tagLst>
</file>

<file path=ppt/tags/tag7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3"/>
  <p:tag name="KSO_WM_UNIT_LAYERLEVEL" val="1_1_1"/>
  <p:tag name="KSO_WM_BEAUTIFY_FLAG" val="#wm#"/>
  <p:tag name="KSO_WM_TAG_VERSION" val="1.0"/>
  <p:tag name="KSO_WM_DIAGRAM_GROUP_CODE" val="l1-2"/>
  <p:tag name="KSO_WM_UNIT_ID" val="custom20189023_5*l_h_i*1_4_3"/>
</p:tagLst>
</file>

<file path=ppt/tags/tag73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1_1"/>
  <p:tag name="KSO_WM_UNIT_PRESET_TEXT" val="Text name"/>
</p:tagLst>
</file>

<file path=ppt/tags/tag7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5*a*1"/>
  <p:tag name="KSO_WM_UNIT_PRESET_TEXT" val="成员介绍"/>
</p:tagLst>
</file>

<file path=ppt/tags/tag75.xml><?xml version="1.0" encoding="utf-8"?>
<p:tagLst xmlns:p="http://schemas.openxmlformats.org/presentationml/2006/main">
  <p:tag name="KSO_WM_TEMPLATE_CATEGORY" val="custom"/>
  <p:tag name="KSO_WM_TEMPLATE_INDEX" val="20189023"/>
  <p:tag name="KSO_WM_UNIT_TYPE" val="f"/>
  <p:tag name="KSO_WM_UNIT_INDEX" val="1"/>
  <p:tag name="KSO_WM_UNIT_LAYERLEVEL" val="1"/>
  <p:tag name="KSO_WM_UNIT_VALUE" val="5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5*f*1"/>
  <p:tag name="KSO_WM_UNIT_PRESET_TEXT" val="Unified fonts make reading more fluent.Theme color makes PPT more convenient to change."/>
</p:tagLst>
</file>

<file path=ppt/tags/tag7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1_1"/>
  <p:tag name="KSO_WM_UNIT_PRESET_TEXT" val="Unified fonts make reading more fluent"/>
</p:tagLst>
</file>

<file path=ppt/tags/tag7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4"/>
  <p:tag name="KSO_WM_UNIT_LAYERLEVEL" val="1_1_1"/>
  <p:tag name="KSO_WM_BEAUTIFY_FLAG" val="#wm#"/>
  <p:tag name="KSO_WM_TAG_VERSION" val="1.0"/>
  <p:tag name="KSO_WM_DIAGRAM_GROUP_CODE" val="l1-2"/>
  <p:tag name="KSO_WM_UNIT_ID" val="custom20189023_5*l_h_i*1_1_4"/>
</p:tagLst>
</file>

<file path=ppt/tags/tag78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2_1"/>
  <p:tag name="KSO_WM_UNIT_PRESET_TEXT" val="Text name"/>
</p:tagLst>
</file>

<file path=ppt/tags/tag7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2_1"/>
  <p:tag name="KSO_WM_UNIT_PRESET_TEXT" val="Unified fonts make reading more fluent"/>
</p:tagLst>
</file>

<file path=ppt/tags/tag8.xml><?xml version="1.0" encoding="utf-8"?>
<p:tagLst xmlns:p="http://schemas.openxmlformats.org/presentationml/2006/main">
  <p:tag name="KSO_WM_TAG_VERSION" val="1.0"/>
  <p:tag name="KSO_WM_SLIDE_ITEM_CNT" val="6"/>
  <p:tag name="KSO_WM_SLIDE_LAYOUT" val="a_l_d"/>
  <p:tag name="KSO_WM_SLIDE_LAYOUT_CNT" val="1_1_1"/>
  <p:tag name="KSO_WM_SLIDE_TYPE" val="contents"/>
  <p:tag name="KSO_WM_BEAUTIFY_FLAG" val="#wm#"/>
  <p:tag name="KSO_WM_SLIDE_SUBTYPE" val="diag"/>
  <p:tag name="KSO_WM_COMBINE_RELATE_SLIDE_ID" val="background20185108_2"/>
  <p:tag name="KSO_WM_TEMPLATE_CATEGORY" val="custom"/>
  <p:tag name="KSO_WM_TEMPLATE_INDEX" val="20189023"/>
  <p:tag name="KSO_WM_SLIDE_ID" val="custom20189023_2"/>
  <p:tag name="KSO_WM_SLIDE_INDEX" val="2"/>
  <p:tag name="KSO_WM_DIAGRAM_GROUP_CODE" val="l1-1"/>
  <p:tag name="KSO_WM_TEMPLATE_SUBCATEGORY" val="combine"/>
</p:tagLst>
</file>

<file path=ppt/tags/tag80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4"/>
  <p:tag name="KSO_WM_UNIT_LAYERLEVEL" val="1_1_1"/>
  <p:tag name="KSO_WM_BEAUTIFY_FLAG" val="#wm#"/>
  <p:tag name="KSO_WM_TAG_VERSION" val="1.0"/>
  <p:tag name="KSO_WM_DIAGRAM_GROUP_CODE" val="l1-2"/>
  <p:tag name="KSO_WM_UNIT_ID" val="custom20189023_5*l_h_i*1_2_4"/>
</p:tagLst>
</file>

<file path=ppt/tags/tag81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3_1"/>
  <p:tag name="KSO_WM_UNIT_PRESET_TEXT" val="Text name"/>
</p:tagLst>
</file>

<file path=ppt/tags/tag8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4"/>
  <p:tag name="KSO_WM_UNIT_LAYERLEVEL" val="1_1_1"/>
  <p:tag name="KSO_WM_BEAUTIFY_FLAG" val="#wm#"/>
  <p:tag name="KSO_WM_TAG_VERSION" val="1.0"/>
  <p:tag name="KSO_WM_DIAGRAM_GROUP_CODE" val="l1-2"/>
  <p:tag name="KSO_WM_UNIT_ID" val="custom20189023_5*l_h_i*1_3_4"/>
</p:tagLst>
</file>

<file path=ppt/tags/tag83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3_1"/>
  <p:tag name="KSO_WM_UNIT_PRESET_TEXT" val="Unified fonts make reading more fluent"/>
</p:tagLst>
</file>

<file path=ppt/tags/tag84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4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4_1"/>
  <p:tag name="KSO_WM_UNIT_PRESET_TEXT" val="Text name"/>
</p:tagLst>
</file>

<file path=ppt/tags/tag8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4"/>
  <p:tag name="KSO_WM_UNIT_LAYERLEVEL" val="1_1_1"/>
  <p:tag name="KSO_WM_BEAUTIFY_FLAG" val="#wm#"/>
  <p:tag name="KSO_WM_TAG_VERSION" val="1.0"/>
  <p:tag name="KSO_WM_DIAGRAM_GROUP_CODE" val="l1-2"/>
  <p:tag name="KSO_WM_UNIT_ID" val="custom20189023_5*l_h_i*1_4_4"/>
</p:tagLst>
</file>

<file path=ppt/tags/tag8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4_1"/>
  <p:tag name="KSO_WM_UNIT_PRESET_TEXT" val="Unified fonts make reading more fluent"/>
</p:tagLst>
</file>

<file path=ppt/tags/tag87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4_1"/>
  <p:tag name="KSO_WM_UNIT_ID" val="custom20189023_5*l_h_d*1_4_1"/>
  <p:tag name="KSO_WM_UNIT_LAYERLEVEL" val="1_1_1"/>
  <p:tag name="KSO_WM_UNIT_VALUE" val="534*53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88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2_1"/>
  <p:tag name="KSO_WM_UNIT_ID" val="custom20189023_5*l_h_d*1_2_1"/>
  <p:tag name="KSO_WM_UNIT_LAYERLEVEL" val="1_1_1"/>
  <p:tag name="KSO_WM_UNIT_VALUE" val="531*5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89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3_1"/>
  <p:tag name="KSO_WM_UNIT_ID" val="custom20189023_5*l_h_d*1_3_1"/>
  <p:tag name="KSO_WM_UNIT_LAYERLEVEL" val="1_1_1"/>
  <p:tag name="KSO_WM_UNIT_VALUE" val="535*53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1_1"/>
  <p:tag name="KSO_WM_UNIT_PRESET_TEXT" val="公司与团队"/>
</p:tagLst>
</file>

<file path=ppt/tags/tag90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1_1"/>
  <p:tag name="KSO_WM_UNIT_ID" val="custom20189023_5*l_h_d*1_1_1"/>
  <p:tag name="KSO_WM_UNIT_LAYERLEVEL" val="1_1_1"/>
  <p:tag name="KSO_WM_UNIT_VALUE" val="533*53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91.xml><?xml version="1.0" encoding="utf-8"?>
<p:tagLst xmlns:p="http://schemas.openxmlformats.org/presentationml/2006/main">
  <p:tag name="KSO_WM_TAG_VERSION" val="1.0"/>
  <p:tag name="KSO_WM_SLIDE_ITEM_CNT" val="4"/>
  <p:tag name="KSO_WM_SLIDE_LAYOUT" val="a_f_l"/>
  <p:tag name="KSO_WM_SLIDE_LAYOUT_CNT" val="1_1_1"/>
  <p:tag name="KSO_WM_SLIDE_TYPE" val="text"/>
  <p:tag name="KSO_WM_SLIDE_SUBTYPE" val="diag"/>
  <p:tag name="KSO_WM_BEAUTIFY_FLAG" val="#wm#"/>
  <p:tag name="KSO_WM_SLIDE_POSITION" val="37*149"/>
  <p:tag name="KSO_WM_SLIDE_SIZE" val="890*239"/>
  <p:tag name="KSO_WM_COMBINE_RELATE_SLIDE_ID" val="background20185108_5"/>
  <p:tag name="KSO_WM_TEMPLATE_CATEGORY" val="custom"/>
  <p:tag name="KSO_WM_TEMPLATE_INDEX" val="20189023"/>
  <p:tag name="KSO_WM_SLIDE_ID" val="custom20189023_5"/>
  <p:tag name="KSO_WM_SLIDE_INDEX" val="5"/>
  <p:tag name="KSO_WM_DIAGRAM_GROUP_CODE" val="l1-2"/>
  <p:tag name="KSO_WM_TEMPLATE_SUBCATEGORY" val="combine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9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94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8*i*0"/>
  <p:tag name="KSO_WM_TEMPLATE_CATEGORY" val="custom"/>
  <p:tag name="KSO_WM_TEMPLATE_INDEX" val="20189023"/>
  <p:tag name="KSO_WM_UNIT_INDEX" val="0"/>
</p:tagLst>
</file>

<file path=ppt/tags/tag96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8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8*i*4"/>
  <p:tag name="KSO_WM_TEMPLATE_CATEGORY" val="custom"/>
  <p:tag name="KSO_WM_TEMPLATE_INDEX" val="20189023"/>
  <p:tag name="KSO_WM_UNIT_INDEX" val="4"/>
</p:tagLst>
</file>

<file path=ppt/tags/tag98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8*e*1"/>
  <p:tag name="KSO_WM_UNIT_PRESET_TEXT" val="03.PART THREE"/>
</p:tagLst>
</file>

<file path=ppt/tags/tag99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8*a*1"/>
  <p:tag name="KSO_WM_UNIT_PRESET_TEXT" val="产品运营"/>
</p:tagLst>
</file>

<file path=ppt/theme/theme1.xml><?xml version="1.0" encoding="utf-8"?>
<a:theme xmlns:a="http://schemas.openxmlformats.org/drawingml/2006/main" name="1_Office 主题​​">
  <a:themeElements>
    <a:clrScheme name="自定义 310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WPS 演示</Application>
  <PresentationFormat>宽屏</PresentationFormat>
  <Paragraphs>240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Impact</vt:lpstr>
      <vt:lpstr>微软雅黑</vt:lpstr>
      <vt:lpstr>Arial Unicode MS</vt:lpstr>
      <vt:lpstr>等线</vt:lpstr>
      <vt:lpstr>1_Office 主题​​</vt:lpstr>
      <vt:lpstr>PowerPoint 演示文稿</vt:lpstr>
      <vt:lpstr>PowerPoint 演示文稿</vt:lpstr>
      <vt:lpstr>项目介绍</vt:lpstr>
      <vt:lpstr>PowerPoint 演示文稿</vt:lpstr>
      <vt:lpstr>PowerPoint 演示文稿</vt:lpstr>
      <vt:lpstr>公司管理</vt:lpstr>
      <vt:lpstr>PowerPoint 演示文稿</vt:lpstr>
      <vt:lpstr>PowerPoint 演示文稿</vt:lpstr>
      <vt:lpstr>PowerPoint 演示文稿</vt:lpstr>
      <vt:lpstr>市场分析</vt:lpstr>
      <vt:lpstr>PowerPoint 演示文稿</vt:lpstr>
      <vt:lpstr>营销策略与发展规划</vt:lpstr>
      <vt:lpstr>PowerPoint 演示文稿</vt:lpstr>
      <vt:lpstr>PowerPoint 演示文稿</vt:lpstr>
      <vt:lpstr>财务与风险分析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安琦</cp:lastModifiedBy>
  <cp:revision>22</cp:revision>
  <dcterms:created xsi:type="dcterms:W3CDTF">2018-04-25T07:02:00Z</dcterms:created>
  <dcterms:modified xsi:type="dcterms:W3CDTF">2020-04-15T08:47:07Z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